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4" r:id="rId5"/>
    <p:sldMasterId id="2147493638" r:id="rId6"/>
  </p:sldMasterIdLst>
  <p:notesMasterIdLst>
    <p:notesMasterId r:id="rId81"/>
  </p:notesMasterIdLst>
  <p:handoutMasterIdLst>
    <p:handoutMasterId r:id="rId82"/>
  </p:handoutMasterIdLst>
  <p:sldIdLst>
    <p:sldId id="854" r:id="rId7"/>
    <p:sldId id="2142532378" r:id="rId8"/>
    <p:sldId id="922" r:id="rId9"/>
    <p:sldId id="1145" r:id="rId10"/>
    <p:sldId id="2142532362" r:id="rId11"/>
    <p:sldId id="1142" r:id="rId12"/>
    <p:sldId id="1143" r:id="rId13"/>
    <p:sldId id="1144" r:id="rId14"/>
    <p:sldId id="482" r:id="rId15"/>
    <p:sldId id="1147" r:id="rId16"/>
    <p:sldId id="282" r:id="rId17"/>
    <p:sldId id="504" r:id="rId18"/>
    <p:sldId id="544" r:id="rId19"/>
    <p:sldId id="283" r:id="rId20"/>
    <p:sldId id="545" r:id="rId21"/>
    <p:sldId id="424" r:id="rId22"/>
    <p:sldId id="290" r:id="rId23"/>
    <p:sldId id="291" r:id="rId24"/>
    <p:sldId id="425" r:id="rId25"/>
    <p:sldId id="295" r:id="rId26"/>
    <p:sldId id="426" r:id="rId27"/>
    <p:sldId id="297" r:id="rId28"/>
    <p:sldId id="296" r:id="rId29"/>
    <p:sldId id="427" r:id="rId30"/>
    <p:sldId id="2142532330" r:id="rId31"/>
    <p:sldId id="546" r:id="rId32"/>
    <p:sldId id="1150" r:id="rId33"/>
    <p:sldId id="547" r:id="rId34"/>
    <p:sldId id="2142532379" r:id="rId35"/>
    <p:sldId id="1208" r:id="rId36"/>
    <p:sldId id="2142532381" r:id="rId37"/>
    <p:sldId id="260" r:id="rId38"/>
    <p:sldId id="551" r:id="rId39"/>
    <p:sldId id="374" r:id="rId40"/>
    <p:sldId id="552" r:id="rId41"/>
    <p:sldId id="375" r:id="rId42"/>
    <p:sldId id="553" r:id="rId43"/>
    <p:sldId id="466" r:id="rId44"/>
    <p:sldId id="473" r:id="rId45"/>
    <p:sldId id="383" r:id="rId46"/>
    <p:sldId id="457" r:id="rId47"/>
    <p:sldId id="384" r:id="rId48"/>
    <p:sldId id="385" r:id="rId49"/>
    <p:sldId id="386" r:id="rId50"/>
    <p:sldId id="456" r:id="rId51"/>
    <p:sldId id="389" r:id="rId52"/>
    <p:sldId id="390" r:id="rId53"/>
    <p:sldId id="631" r:id="rId54"/>
    <p:sldId id="561" r:id="rId55"/>
    <p:sldId id="562" r:id="rId56"/>
    <p:sldId id="563" r:id="rId57"/>
    <p:sldId id="565" r:id="rId58"/>
    <p:sldId id="566" r:id="rId59"/>
    <p:sldId id="632" r:id="rId60"/>
    <p:sldId id="2142532380" r:id="rId61"/>
    <p:sldId id="432" r:id="rId62"/>
    <p:sldId id="519" r:id="rId63"/>
    <p:sldId id="400" r:id="rId64"/>
    <p:sldId id="428" r:id="rId65"/>
    <p:sldId id="401" r:id="rId66"/>
    <p:sldId id="402" r:id="rId67"/>
    <p:sldId id="520" r:id="rId68"/>
    <p:sldId id="521" r:id="rId69"/>
    <p:sldId id="522" r:id="rId70"/>
    <p:sldId id="411" r:id="rId71"/>
    <p:sldId id="2142532374" r:id="rId72"/>
    <p:sldId id="2142532375" r:id="rId73"/>
    <p:sldId id="1169" r:id="rId74"/>
    <p:sldId id="659" r:id="rId75"/>
    <p:sldId id="2142532376" r:id="rId76"/>
    <p:sldId id="2142532382" r:id="rId77"/>
    <p:sldId id="1194" r:id="rId78"/>
    <p:sldId id="1195" r:id="rId79"/>
    <p:sldId id="1196" r:id="rId8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34"/>
    <p:restoredTop sz="97193"/>
  </p:normalViewPr>
  <p:slideViewPr>
    <p:cSldViewPr snapToObjects="1">
      <p:cViewPr varScale="1">
        <p:scale>
          <a:sx n="179" d="100"/>
          <a:sy n="179" d="100"/>
        </p:scale>
        <p:origin x="1512" y="64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7922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5741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39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030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99517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27802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84293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63656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809077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31555399"/>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6442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699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1485725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632072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159055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794977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639025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0756715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48043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917851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062646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73398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2504917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2654786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8501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9: Module II (2), NoSQL (2)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9: Module II, NoSQL 2</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595313346"/>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641200"/>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 id="2147493648" r:id="rId10"/>
    <p:sldLayoutId id="2147493649" r:id="rId11"/>
    <p:sldLayoutId id="2147493650" r:id="rId12"/>
    <p:sldLayoutId id="2147493651" r:id="rId13"/>
    <p:sldLayoutId id="214749365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2569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a:t>
            </a:r>
            <a:br>
              <a:rPr lang="en-US" altLang="en-US" dirty="0"/>
            </a:br>
            <a:r>
              <a:rPr lang="en-US" altLang="en-US" dirty="0"/>
              <a:t>will consider variable length records later</a:t>
            </a:r>
          </a:p>
          <a:p>
            <a:pPr marL="5954" indent="-5954"/>
            <a:r>
              <a:rPr lang="en-US" altLang="en-US" dirty="0"/>
              <a:t> We assume that records are smaller than a disk block.</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38275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
        <p:nvSpPr>
          <p:cNvPr id="2" name="Title 1"/>
          <p:cNvSpPr>
            <a:spLocks noGrp="1"/>
          </p:cNvSpPr>
          <p:nvPr>
            <p:ph type="title"/>
          </p:nvPr>
        </p:nvSpPr>
        <p:spPr/>
        <p:txBody>
          <a:bodyPr/>
          <a:lstStyle/>
          <a:p>
            <a:pPr algn="l"/>
            <a:r>
              <a:rPr lang="en-US" dirty="0">
                <a:solidFill>
                  <a:schemeClr val="bg1"/>
                </a:solidFill>
              </a:rPr>
              <a:t>Terminology</a:t>
            </a:r>
          </a:p>
        </p:txBody>
      </p:sp>
    </p:spTree>
    <p:extLst>
      <p:ext uri="{BB962C8B-B14F-4D97-AF65-F5344CB8AC3E}">
        <p14:creationId xmlns:p14="http://schemas.microsoft.com/office/powerpoint/2010/main" val="338669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655155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2374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966467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799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652586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2053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794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21907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1852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56298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1649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90881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1075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pic>
        <p:nvPicPr>
          <p:cNvPr id="3" name="Picture 2"/>
          <p:cNvPicPr>
            <a:picLocks noChangeAspect="1"/>
          </p:cNvPicPr>
          <p:nvPr/>
        </p:nvPicPr>
        <p:blipFill>
          <a:blip r:embed="rId2"/>
          <a:stretch>
            <a:fillRect/>
          </a:stretch>
        </p:blipFill>
        <p:spPr>
          <a:xfrm>
            <a:off x="152400" y="1809750"/>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pic>
        <p:nvPicPr>
          <p:cNvPr id="6" name="Graphic 5">
            <a:extLst>
              <a:ext uri="{FF2B5EF4-FFF2-40B4-BE49-F238E27FC236}">
                <a16:creationId xmlns:a16="http://schemas.microsoft.com/office/drawing/2014/main" id="{354C3A38-28B1-6889-50E2-FADE45958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058" y="1809750"/>
            <a:ext cx="3864141" cy="2245601"/>
          </a:xfrm>
          <a:prstGeom prst="rect">
            <a:avLst/>
          </a:prstGeom>
        </p:spPr>
      </p:pic>
      <p:sp>
        <p:nvSpPr>
          <p:cNvPr id="7" name="Rectangle 6">
            <a:extLst>
              <a:ext uri="{FF2B5EF4-FFF2-40B4-BE49-F238E27FC236}">
                <a16:creationId xmlns:a16="http://schemas.microsoft.com/office/drawing/2014/main" id="{8F56C1BA-0A7C-2E7B-F469-25CDBD0261CA}"/>
              </a:ext>
            </a:extLst>
          </p:cNvPr>
          <p:cNvSpPr/>
          <p:nvPr/>
        </p:nvSpPr>
        <p:spPr bwMode="auto">
          <a:xfrm>
            <a:off x="5656082" y="1814225"/>
            <a:ext cx="31831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9" name="Rectangle 8">
            <a:extLst>
              <a:ext uri="{FF2B5EF4-FFF2-40B4-BE49-F238E27FC236}">
                <a16:creationId xmlns:a16="http://schemas.microsoft.com/office/drawing/2014/main" id="{5659AB71-AC33-E2E0-3B5B-8F2691DCDE06}"/>
              </a:ext>
            </a:extLst>
          </p:cNvPr>
          <p:cNvSpPr/>
          <p:nvPr/>
        </p:nvSpPr>
        <p:spPr bwMode="auto">
          <a:xfrm rot="5400000">
            <a:off x="1842452" y="2509205"/>
            <a:ext cx="2030095" cy="838200"/>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10" name="Rectangle 9">
            <a:extLst>
              <a:ext uri="{FF2B5EF4-FFF2-40B4-BE49-F238E27FC236}">
                <a16:creationId xmlns:a16="http://schemas.microsoft.com/office/drawing/2014/main" id="{96828779-974E-47C5-3403-39341734AC51}"/>
              </a:ext>
            </a:extLst>
          </p:cNvPr>
          <p:cNvSpPr/>
          <p:nvPr/>
        </p:nvSpPr>
        <p:spPr bwMode="auto">
          <a:xfrm rot="5400000">
            <a:off x="3040884" y="2640837"/>
            <a:ext cx="2030095" cy="57493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21622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1386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6">
            <a:extLst>
              <a:ext uri="{FF2B5EF4-FFF2-40B4-BE49-F238E27FC236}">
                <a16:creationId xmlns:a16="http://schemas.microsoft.com/office/drawing/2014/main" id="{F6C8E8CB-4104-4B41-8AE5-5F9AEFCBD7DB}"/>
              </a:ext>
            </a:extLst>
          </p:cNvPr>
          <p:cNvSpPr>
            <a:spLocks noGrp="1"/>
          </p:cNvSpPr>
          <p:nvPr>
            <p:ph idx="1"/>
          </p:nvPr>
        </p:nvSpPr>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569BB1-22FB-3FB1-058A-3FFB55827573}"/>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kumimoji="0" lang="en-US" sz="1200" b="0" i="0" u="sng"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snappy, gzip, LZO</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towardsdatascience.com</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597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2</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 Lecture 9: Module II (2), NoSQL (2)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 name="TextBox 1">
            <a:extLst>
              <a:ext uri="{FF2B5EF4-FFF2-40B4-BE49-F238E27FC236}">
                <a16:creationId xmlns:a16="http://schemas.microsoft.com/office/drawing/2014/main" id="{5C532694-198A-4732-FAA6-CD747BCD36D2}"/>
              </a:ext>
            </a:extLst>
          </p:cNvPr>
          <p:cNvSpPr txBox="1"/>
          <p:nvPr/>
        </p:nvSpPr>
        <p:spPr>
          <a:xfrm>
            <a:off x="1981200" y="4171950"/>
            <a:ext cx="1866793" cy="369332"/>
          </a:xfrm>
          <a:prstGeom prst="rect">
            <a:avLst/>
          </a:prstGeom>
          <a:noFill/>
        </p:spPr>
        <p:txBody>
          <a:bodyPr wrap="none" rtlCol="0">
            <a:spAutoFit/>
          </a:bodyPr>
          <a:lstStyle/>
          <a:p>
            <a:r>
              <a:rPr lang="en-US" dirty="0"/>
              <a:t>(“c:\”, LBN, offset)</a:t>
            </a:r>
          </a:p>
        </p:txBody>
      </p:sp>
      <p:sp>
        <p:nvSpPr>
          <p:cNvPr id="3" name="Rectangle 4">
            <a:extLst>
              <a:ext uri="{FF2B5EF4-FFF2-40B4-BE49-F238E27FC236}">
                <a16:creationId xmlns:a16="http://schemas.microsoft.com/office/drawing/2014/main" id="{975A3601-458C-AE0F-030B-DCA682CE40FB}"/>
              </a:ext>
            </a:extLst>
          </p:cNvPr>
          <p:cNvSpPr>
            <a:spLocks noChangeArrowheads="1"/>
          </p:cNvSpPr>
          <p:nvPr/>
        </p:nvSpPr>
        <p:spPr bwMode="auto">
          <a:xfrm>
            <a:off x="4731057" y="39433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4" name="Rectangle 5">
            <a:extLst>
              <a:ext uri="{FF2B5EF4-FFF2-40B4-BE49-F238E27FC236}">
                <a16:creationId xmlns:a16="http://schemas.microsoft.com/office/drawing/2014/main" id="{6E720F68-2B5F-6E35-5B2E-A04E743FBEF8}"/>
              </a:ext>
            </a:extLst>
          </p:cNvPr>
          <p:cNvSpPr>
            <a:spLocks noChangeArrowheads="1"/>
          </p:cNvSpPr>
          <p:nvPr/>
        </p:nvSpPr>
        <p:spPr bwMode="auto">
          <a:xfrm>
            <a:off x="5860961" y="39433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5" name="Rectangle 4">
            <a:extLst>
              <a:ext uri="{FF2B5EF4-FFF2-40B4-BE49-F238E27FC236}">
                <a16:creationId xmlns:a16="http://schemas.microsoft.com/office/drawing/2014/main" id="{98D4C3FD-4BFF-3666-B2C9-6A1446A31CC4}"/>
              </a:ext>
            </a:extLst>
          </p:cNvPr>
          <p:cNvSpPr>
            <a:spLocks noChangeArrowheads="1"/>
          </p:cNvSpPr>
          <p:nvPr/>
        </p:nvSpPr>
        <p:spPr bwMode="auto">
          <a:xfrm>
            <a:off x="4731057" y="42314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6" name="Rectangle 5">
            <a:extLst>
              <a:ext uri="{FF2B5EF4-FFF2-40B4-BE49-F238E27FC236}">
                <a16:creationId xmlns:a16="http://schemas.microsoft.com/office/drawing/2014/main" id="{FC120A58-05A7-A4E9-DF5B-62110FE07149}"/>
              </a:ext>
            </a:extLst>
          </p:cNvPr>
          <p:cNvSpPr>
            <a:spLocks noChangeArrowheads="1"/>
          </p:cNvSpPr>
          <p:nvPr/>
        </p:nvSpPr>
        <p:spPr bwMode="auto">
          <a:xfrm>
            <a:off x="5860961" y="42314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7" name="Rectangle 6">
            <a:extLst>
              <a:ext uri="{FF2B5EF4-FFF2-40B4-BE49-F238E27FC236}">
                <a16:creationId xmlns:a16="http://schemas.microsoft.com/office/drawing/2014/main" id="{6CB5A468-9961-FE9C-2861-5D69262C3DC8}"/>
              </a:ext>
            </a:extLst>
          </p:cNvPr>
          <p:cNvSpPr>
            <a:spLocks noChangeArrowheads="1"/>
          </p:cNvSpPr>
          <p:nvPr/>
        </p:nvSpPr>
        <p:spPr bwMode="auto">
          <a:xfrm>
            <a:off x="4731057" y="45196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8" name="Rectangle 7">
            <a:extLst>
              <a:ext uri="{FF2B5EF4-FFF2-40B4-BE49-F238E27FC236}">
                <a16:creationId xmlns:a16="http://schemas.microsoft.com/office/drawing/2014/main" id="{24598598-1FF7-5E25-491F-9E6EE54A41F3}"/>
              </a:ext>
            </a:extLst>
          </p:cNvPr>
          <p:cNvSpPr>
            <a:spLocks noChangeArrowheads="1"/>
          </p:cNvSpPr>
          <p:nvPr/>
        </p:nvSpPr>
        <p:spPr bwMode="auto">
          <a:xfrm>
            <a:off x="5860961" y="45196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215-846B-8B17-5BE8-BC8C975B3BE6}"/>
              </a:ext>
            </a:extLst>
          </p:cNvPr>
          <p:cNvSpPr>
            <a:spLocks noGrp="1"/>
          </p:cNvSpPr>
          <p:nvPr>
            <p:ph type="title"/>
          </p:nvPr>
        </p:nvSpPr>
        <p:spPr/>
        <p:txBody>
          <a:bodyPr/>
          <a:lstStyle/>
          <a:p>
            <a:endParaRPr lang="en-US"/>
          </a:p>
        </p:txBody>
      </p:sp>
      <p:sp>
        <p:nvSpPr>
          <p:cNvPr id="4" name="Rectangle 4">
            <a:extLst>
              <a:ext uri="{FF2B5EF4-FFF2-40B4-BE49-F238E27FC236}">
                <a16:creationId xmlns:a16="http://schemas.microsoft.com/office/drawing/2014/main" id="{A59F949F-A106-BF4C-2471-F243C9EFD4DB}"/>
              </a:ext>
            </a:extLst>
          </p:cNvPr>
          <p:cNvSpPr>
            <a:spLocks noChangeArrowheads="1"/>
          </p:cNvSpPr>
          <p:nvPr/>
        </p:nvSpPr>
        <p:spPr bwMode="auto">
          <a:xfrm>
            <a:off x="1371600" y="14287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5" name="Rectangle 5">
            <a:extLst>
              <a:ext uri="{FF2B5EF4-FFF2-40B4-BE49-F238E27FC236}">
                <a16:creationId xmlns:a16="http://schemas.microsoft.com/office/drawing/2014/main" id="{07063D27-05BA-DC74-1EB9-0037B7656CC0}"/>
              </a:ext>
            </a:extLst>
          </p:cNvPr>
          <p:cNvSpPr>
            <a:spLocks noChangeArrowheads="1"/>
          </p:cNvSpPr>
          <p:nvPr/>
        </p:nvSpPr>
        <p:spPr bwMode="auto">
          <a:xfrm>
            <a:off x="2501504" y="14287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6" name="Rectangle 5">
            <a:extLst>
              <a:ext uri="{FF2B5EF4-FFF2-40B4-BE49-F238E27FC236}">
                <a16:creationId xmlns:a16="http://schemas.microsoft.com/office/drawing/2014/main" id="{B4531C5F-4C4E-D5F9-F4B0-71E2491B8BDA}"/>
              </a:ext>
            </a:extLst>
          </p:cNvPr>
          <p:cNvSpPr>
            <a:spLocks noChangeArrowheads="1"/>
          </p:cNvSpPr>
          <p:nvPr/>
        </p:nvSpPr>
        <p:spPr bwMode="auto">
          <a:xfrm>
            <a:off x="1371600" y="17168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7" name="Rectangle 6">
            <a:extLst>
              <a:ext uri="{FF2B5EF4-FFF2-40B4-BE49-F238E27FC236}">
                <a16:creationId xmlns:a16="http://schemas.microsoft.com/office/drawing/2014/main" id="{F6B4CC97-DABE-894E-EEE2-69622384D10A}"/>
              </a:ext>
            </a:extLst>
          </p:cNvPr>
          <p:cNvSpPr>
            <a:spLocks noChangeArrowheads="1"/>
          </p:cNvSpPr>
          <p:nvPr/>
        </p:nvSpPr>
        <p:spPr bwMode="auto">
          <a:xfrm>
            <a:off x="2501504" y="17168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8" name="Rectangle 7">
            <a:extLst>
              <a:ext uri="{FF2B5EF4-FFF2-40B4-BE49-F238E27FC236}">
                <a16:creationId xmlns:a16="http://schemas.microsoft.com/office/drawing/2014/main" id="{AB5BB3E3-1FCA-F99B-C7DF-1C47D7B8A100}"/>
              </a:ext>
            </a:extLst>
          </p:cNvPr>
          <p:cNvSpPr>
            <a:spLocks noChangeArrowheads="1"/>
          </p:cNvSpPr>
          <p:nvPr/>
        </p:nvSpPr>
        <p:spPr bwMode="auto">
          <a:xfrm>
            <a:off x="1371600" y="20050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 name="Rectangle 8">
            <a:extLst>
              <a:ext uri="{FF2B5EF4-FFF2-40B4-BE49-F238E27FC236}">
                <a16:creationId xmlns:a16="http://schemas.microsoft.com/office/drawing/2014/main" id="{356C74A9-0430-A6AA-019C-06F750ED04D5}"/>
              </a:ext>
            </a:extLst>
          </p:cNvPr>
          <p:cNvSpPr>
            <a:spLocks noChangeArrowheads="1"/>
          </p:cNvSpPr>
          <p:nvPr/>
        </p:nvSpPr>
        <p:spPr bwMode="auto">
          <a:xfrm>
            <a:off x="2501504" y="20050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pic>
        <p:nvPicPr>
          <p:cNvPr id="10" name="Graphic 9">
            <a:extLst>
              <a:ext uri="{FF2B5EF4-FFF2-40B4-BE49-F238E27FC236}">
                <a16:creationId xmlns:a16="http://schemas.microsoft.com/office/drawing/2014/main" id="{B15BF590-2B3E-7519-3E06-FDA144750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6950" y="1352550"/>
            <a:ext cx="3864141" cy="2245601"/>
          </a:xfrm>
          <a:prstGeom prst="rect">
            <a:avLst/>
          </a:prstGeom>
        </p:spPr>
      </p:pic>
      <p:cxnSp>
        <p:nvCxnSpPr>
          <p:cNvPr id="12" name="Straight Arrow Connector 11">
            <a:extLst>
              <a:ext uri="{FF2B5EF4-FFF2-40B4-BE49-F238E27FC236}">
                <a16:creationId xmlns:a16="http://schemas.microsoft.com/office/drawing/2014/main" id="{62CA89A8-4AC7-6EF2-9222-8BD9A68E3EE6}"/>
              </a:ext>
            </a:extLst>
          </p:cNvPr>
          <p:cNvCxnSpPr/>
          <p:nvPr/>
        </p:nvCxnSpPr>
        <p:spPr bwMode="auto">
          <a:xfrm flipV="1">
            <a:off x="3429000" y="1428750"/>
            <a:ext cx="1981200" cy="144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F49898B3-95C4-966F-1A97-3B104357EA51}"/>
              </a:ext>
            </a:extLst>
          </p:cNvPr>
          <p:cNvCxnSpPr>
            <a:cxnSpLocks/>
            <a:stCxn id="7" idx="3"/>
          </p:cNvCxnSpPr>
          <p:nvPr/>
        </p:nvCxnSpPr>
        <p:spPr bwMode="auto">
          <a:xfrm flipV="1">
            <a:off x="3389710" y="1649015"/>
            <a:ext cx="2020490" cy="2119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4">
            <a:extLst>
              <a:ext uri="{FF2B5EF4-FFF2-40B4-BE49-F238E27FC236}">
                <a16:creationId xmlns:a16="http://schemas.microsoft.com/office/drawing/2014/main" id="{A36B1ECA-03F8-4478-2DF3-302DFA933DED}"/>
              </a:ext>
            </a:extLst>
          </p:cNvPr>
          <p:cNvSpPr>
            <a:spLocks noChangeArrowheads="1"/>
          </p:cNvSpPr>
          <p:nvPr/>
        </p:nvSpPr>
        <p:spPr bwMode="auto">
          <a:xfrm>
            <a:off x="1979016" y="3519487"/>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7" name="Rectangle 5">
            <a:extLst>
              <a:ext uri="{FF2B5EF4-FFF2-40B4-BE49-F238E27FC236}">
                <a16:creationId xmlns:a16="http://schemas.microsoft.com/office/drawing/2014/main" id="{9FF9959F-44C2-6562-6E19-9A75984EA884}"/>
              </a:ext>
            </a:extLst>
          </p:cNvPr>
          <p:cNvSpPr>
            <a:spLocks noChangeArrowheads="1"/>
          </p:cNvSpPr>
          <p:nvPr/>
        </p:nvSpPr>
        <p:spPr bwMode="auto">
          <a:xfrm>
            <a:off x="3108920" y="3519488"/>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18" name="Rectangle 17">
            <a:extLst>
              <a:ext uri="{FF2B5EF4-FFF2-40B4-BE49-F238E27FC236}">
                <a16:creationId xmlns:a16="http://schemas.microsoft.com/office/drawing/2014/main" id="{D82B4560-37CF-B0E6-9C6A-F5996597230F}"/>
              </a:ext>
            </a:extLst>
          </p:cNvPr>
          <p:cNvSpPr>
            <a:spLocks noChangeArrowheads="1"/>
          </p:cNvSpPr>
          <p:nvPr/>
        </p:nvSpPr>
        <p:spPr bwMode="auto">
          <a:xfrm>
            <a:off x="1979016" y="380761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9" name="Rectangle 18">
            <a:extLst>
              <a:ext uri="{FF2B5EF4-FFF2-40B4-BE49-F238E27FC236}">
                <a16:creationId xmlns:a16="http://schemas.microsoft.com/office/drawing/2014/main" id="{414A53E2-0F0B-618F-0D6E-291D8F7F4ED9}"/>
              </a:ext>
            </a:extLst>
          </p:cNvPr>
          <p:cNvSpPr>
            <a:spLocks noChangeArrowheads="1"/>
          </p:cNvSpPr>
          <p:nvPr/>
        </p:nvSpPr>
        <p:spPr bwMode="auto">
          <a:xfrm>
            <a:off x="3108920" y="380761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0" name="Rectangle 19">
            <a:extLst>
              <a:ext uri="{FF2B5EF4-FFF2-40B4-BE49-F238E27FC236}">
                <a16:creationId xmlns:a16="http://schemas.microsoft.com/office/drawing/2014/main" id="{D1A6DD69-E9D4-ECEA-6A7C-CF66E74EBF35}"/>
              </a:ext>
            </a:extLst>
          </p:cNvPr>
          <p:cNvSpPr>
            <a:spLocks noChangeArrowheads="1"/>
          </p:cNvSpPr>
          <p:nvPr/>
        </p:nvSpPr>
        <p:spPr bwMode="auto">
          <a:xfrm>
            <a:off x="1979016" y="409574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21" name="Rectangle 20">
            <a:extLst>
              <a:ext uri="{FF2B5EF4-FFF2-40B4-BE49-F238E27FC236}">
                <a16:creationId xmlns:a16="http://schemas.microsoft.com/office/drawing/2014/main" id="{454FA675-3035-7A9E-4F79-1567D03F1B67}"/>
              </a:ext>
            </a:extLst>
          </p:cNvPr>
          <p:cNvSpPr>
            <a:spLocks noChangeArrowheads="1"/>
          </p:cNvSpPr>
          <p:nvPr/>
        </p:nvSpPr>
        <p:spPr bwMode="auto">
          <a:xfrm>
            <a:off x="3108920" y="4095750"/>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cxnSp>
        <p:nvCxnSpPr>
          <p:cNvPr id="22" name="Straight Arrow Connector 21">
            <a:extLst>
              <a:ext uri="{FF2B5EF4-FFF2-40B4-BE49-F238E27FC236}">
                <a16:creationId xmlns:a16="http://schemas.microsoft.com/office/drawing/2014/main" id="{B7BD4CA4-A790-2B63-ECBF-688CAFBABBFB}"/>
              </a:ext>
            </a:extLst>
          </p:cNvPr>
          <p:cNvCxnSpPr>
            <a:cxnSpLocks/>
            <a:stCxn id="17" idx="3"/>
          </p:cNvCxnSpPr>
          <p:nvPr/>
        </p:nvCxnSpPr>
        <p:spPr bwMode="auto">
          <a:xfrm flipV="1">
            <a:off x="3997126" y="3519487"/>
            <a:ext cx="1489274" cy="1440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56DBB91-C393-BFC5-5BDC-778737D48673}"/>
              </a:ext>
            </a:extLst>
          </p:cNvPr>
          <p:cNvCxnSpPr>
            <a:cxnSpLocks/>
            <a:stCxn id="19" idx="3"/>
          </p:cNvCxnSpPr>
          <p:nvPr/>
        </p:nvCxnSpPr>
        <p:spPr bwMode="auto">
          <a:xfrm flipV="1">
            <a:off x="3997126" y="2872382"/>
            <a:ext cx="1565474" cy="10793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18093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
        <p:nvSpPr>
          <p:cNvPr id="2" name="Rounded Rectangle 1">
            <a:extLst>
              <a:ext uri="{FF2B5EF4-FFF2-40B4-BE49-F238E27FC236}">
                <a16:creationId xmlns:a16="http://schemas.microsoft.com/office/drawing/2014/main" id="{735CA983-E948-0469-76BE-F350B25C89F2}"/>
              </a:ext>
            </a:extLst>
          </p:cNvPr>
          <p:cNvSpPr/>
          <p:nvPr/>
        </p:nvSpPr>
        <p:spPr bwMode="auto">
          <a:xfrm>
            <a:off x="228600" y="1200150"/>
            <a:ext cx="2057400" cy="1524000"/>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Resume</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here!</a:t>
            </a:r>
          </a:p>
        </p:txBody>
      </p:sp>
    </p:spTree>
    <p:extLst>
      <p:ext uri="{BB962C8B-B14F-4D97-AF65-F5344CB8AC3E}">
        <p14:creationId xmlns:p14="http://schemas.microsoft.com/office/powerpoint/2010/main" val="3223142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Pool Management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68689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p:cNvSpPr>
            <a:spLocks noGrp="1"/>
          </p:cNvSpPr>
          <p:nvPr>
            <p:ph type="title"/>
          </p:nvPr>
        </p:nvSpPr>
        <p:spPr/>
        <p:txBody>
          <a:bodyPr/>
          <a:lstStyle/>
          <a:p>
            <a:pPr algn="l"/>
            <a:r>
              <a:rPr lang="en-US" dirty="0">
                <a:solidFill>
                  <a:schemeClr val="bg1"/>
                </a:solidFill>
              </a:rPr>
              <a:t>The Logical Concept</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2851088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p:cNvSpPr>
            <a:spLocks noGrp="1"/>
          </p:cNvSpPr>
          <p:nvPr>
            <p:ph type="title"/>
          </p:nvPr>
        </p:nvSpPr>
        <p:spPr/>
        <p:txBody>
          <a:bodyPr/>
          <a:lstStyle/>
          <a:p>
            <a:pPr algn="l"/>
            <a:r>
              <a:rPr lang="en-US" dirty="0">
                <a:solidFill>
                  <a:schemeClr val="bg1"/>
                </a:solidFill>
              </a:rPr>
              <a:t>The “Clock Algorithm”</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
        <p:nvSpPr>
          <p:cNvPr id="2" name="Title 1"/>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3214374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(2)</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9: Module II (2), NoSQL (2)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 MongoDB Continued</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31068-400E-1795-93AC-D4DC673EB109}"/>
              </a:ext>
            </a:extLst>
          </p:cNvPr>
          <p:cNvSpPr>
            <a:spLocks noGrp="1"/>
          </p:cNvSpPr>
          <p:nvPr>
            <p:ph type="title"/>
          </p:nvPr>
        </p:nvSpPr>
        <p:spPr/>
        <p:txBody>
          <a:bodyPr/>
          <a:lstStyle/>
          <a:p>
            <a:endParaRPr lang="en-US"/>
          </a:p>
        </p:txBody>
      </p:sp>
      <p:sp>
        <p:nvSpPr>
          <p:cNvPr id="4" name="Rounded Rectangle 3">
            <a:extLst>
              <a:ext uri="{FF2B5EF4-FFF2-40B4-BE49-F238E27FC236}">
                <a16:creationId xmlns:a16="http://schemas.microsoft.com/office/drawing/2014/main" id="{93A0AA2C-78B3-45ED-801E-920A58D06731}"/>
              </a:ext>
            </a:extLst>
          </p:cNvPr>
          <p:cNvSpPr/>
          <p:nvPr/>
        </p:nvSpPr>
        <p:spPr>
          <a:xfrm>
            <a:off x="304800" y="2876550"/>
            <a:ext cx="4267200" cy="533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Mysql</a:t>
            </a:r>
            <a:r>
              <a:rPr lang="en-US" dirty="0"/>
              <a:t> Client</a:t>
            </a:r>
          </a:p>
        </p:txBody>
      </p:sp>
      <p:cxnSp>
        <p:nvCxnSpPr>
          <p:cNvPr id="6" name="Straight Arrow Connector 5">
            <a:extLst>
              <a:ext uri="{FF2B5EF4-FFF2-40B4-BE49-F238E27FC236}">
                <a16:creationId xmlns:a16="http://schemas.microsoft.com/office/drawing/2014/main" id="{30C4B06E-7987-2D76-27CE-B5D117910F85}"/>
              </a:ext>
            </a:extLst>
          </p:cNvPr>
          <p:cNvCxnSpPr>
            <a:cxnSpLocks/>
          </p:cNvCxnSpPr>
          <p:nvPr/>
        </p:nvCxnSpPr>
        <p:spPr>
          <a:xfrm>
            <a:off x="5562600" y="1314450"/>
            <a:ext cx="0" cy="9144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2785EBF3-F968-6CBD-7630-1477622CC97C}"/>
              </a:ext>
            </a:extLst>
          </p:cNvPr>
          <p:cNvSpPr/>
          <p:nvPr/>
        </p:nvSpPr>
        <p:spPr>
          <a:xfrm>
            <a:off x="4886005" y="2262347"/>
            <a:ext cx="1691231" cy="533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8" name="Rounded Rectangle 7">
            <a:extLst>
              <a:ext uri="{FF2B5EF4-FFF2-40B4-BE49-F238E27FC236}">
                <a16:creationId xmlns:a16="http://schemas.microsoft.com/office/drawing/2014/main" id="{07E5ABD1-2F8F-A4F4-2E9C-59A7E7CC54C7}"/>
              </a:ext>
            </a:extLst>
          </p:cNvPr>
          <p:cNvSpPr/>
          <p:nvPr/>
        </p:nvSpPr>
        <p:spPr>
          <a:xfrm>
            <a:off x="339576" y="2286000"/>
            <a:ext cx="4156224" cy="533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sqlalchemy</a:t>
            </a:r>
            <a:endParaRPr lang="en-US" dirty="0"/>
          </a:p>
        </p:txBody>
      </p:sp>
      <p:sp>
        <p:nvSpPr>
          <p:cNvPr id="9" name="Rounded Rectangle 8">
            <a:extLst>
              <a:ext uri="{FF2B5EF4-FFF2-40B4-BE49-F238E27FC236}">
                <a16:creationId xmlns:a16="http://schemas.microsoft.com/office/drawing/2014/main" id="{A5E21283-5AC5-CC37-40A7-44435C386941}"/>
              </a:ext>
            </a:extLst>
          </p:cNvPr>
          <p:cNvSpPr/>
          <p:nvPr/>
        </p:nvSpPr>
        <p:spPr>
          <a:xfrm>
            <a:off x="2780533" y="1695450"/>
            <a:ext cx="1691231" cy="533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pandas</a:t>
            </a:r>
          </a:p>
        </p:txBody>
      </p:sp>
      <p:sp>
        <p:nvSpPr>
          <p:cNvPr id="10" name="Rounded Rectangle 9">
            <a:extLst>
              <a:ext uri="{FF2B5EF4-FFF2-40B4-BE49-F238E27FC236}">
                <a16:creationId xmlns:a16="http://schemas.microsoft.com/office/drawing/2014/main" id="{0C38BCA8-7E37-9591-5B04-917615C90E86}"/>
              </a:ext>
            </a:extLst>
          </p:cNvPr>
          <p:cNvSpPr/>
          <p:nvPr/>
        </p:nvSpPr>
        <p:spPr>
          <a:xfrm>
            <a:off x="4888562" y="2876550"/>
            <a:ext cx="4267200" cy="533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Low level MongoDB</a:t>
            </a:r>
          </a:p>
        </p:txBody>
      </p:sp>
    </p:spTree>
    <p:extLst>
      <p:ext uri="{BB962C8B-B14F-4D97-AF65-F5344CB8AC3E}">
        <p14:creationId xmlns:p14="http://schemas.microsoft.com/office/powerpoint/2010/main" val="300678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228600"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
        <p:nvSpPr>
          <p:cNvPr id="2" name="Rounded Rectangle 1">
            <a:extLst>
              <a:ext uri="{FF2B5EF4-FFF2-40B4-BE49-F238E27FC236}">
                <a16:creationId xmlns:a16="http://schemas.microsoft.com/office/drawing/2014/main" id="{A7F9E8D0-5EE1-1102-F848-BC5903F5A3B2}"/>
              </a:ext>
            </a:extLst>
          </p:cNvPr>
          <p:cNvSpPr/>
          <p:nvPr/>
        </p:nvSpPr>
        <p:spPr>
          <a:xfrm>
            <a:off x="228600" y="1657350"/>
            <a:ext cx="5680397" cy="2971800"/>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CAEE1D-978F-BA2C-A0AB-6FE24F1E7C23}"/>
              </a:ext>
            </a:extLst>
          </p:cNvPr>
          <p:cNvSpPr txBox="1"/>
          <p:nvPr/>
        </p:nvSpPr>
        <p:spPr>
          <a:xfrm>
            <a:off x="6324600" y="1352550"/>
            <a:ext cx="2536785" cy="3139321"/>
          </a:xfrm>
          <a:prstGeom prst="rect">
            <a:avLst/>
          </a:prstGeom>
          <a:noFill/>
        </p:spPr>
        <p:txBody>
          <a:bodyPr wrap="none" rtlCol="0">
            <a:spAutoFit/>
          </a:bodyPr>
          <a:lstStyle/>
          <a:p>
            <a:pPr marL="285750" indent="-285750">
              <a:buFont typeface="Arial" panose="020B0604020202020204" pitchFamily="34" charset="0"/>
              <a:buChar char="•"/>
            </a:pPr>
            <a:r>
              <a:rPr lang="en-US" dirty="0"/>
              <a:t>We will cover basics</a:t>
            </a:r>
            <a:br>
              <a:rPr lang="en-US" dirty="0"/>
            </a:br>
            <a:r>
              <a:rPr lang="en-US" dirty="0"/>
              <a:t>and some examples.</a:t>
            </a:r>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US" dirty="0"/>
              <a:t>This is at least as</a:t>
            </a:r>
            <a:br>
              <a:rPr lang="en-US" dirty="0"/>
            </a:br>
            <a:r>
              <a:rPr lang="en-US" dirty="0"/>
              <a:t>powerful as SQL</a:t>
            </a:r>
          </a:p>
          <a:p>
            <a:pPr marL="285750" indent="-285750">
              <a:buFont typeface="Arial" panose="020B0604020202020204" pitchFamily="34" charset="0"/>
              <a:buChar char="•"/>
            </a:pPr>
            <a:r>
              <a:rPr lang="en-US" dirty="0"/>
              <a:t>And,</a:t>
            </a:r>
          </a:p>
          <a:p>
            <a:pPr marL="742950" lvl="1" indent="-285750">
              <a:buFont typeface="Arial" panose="020B0604020202020204" pitchFamily="34" charset="0"/>
              <a:buChar char="•"/>
            </a:pPr>
            <a:r>
              <a:rPr lang="en-US" dirty="0"/>
              <a:t>We spent several</a:t>
            </a:r>
            <a:br>
              <a:rPr lang="en-US" dirty="0"/>
            </a:br>
            <a:r>
              <a:rPr lang="en-US" dirty="0"/>
              <a:t>lectures on SQL</a:t>
            </a:r>
          </a:p>
          <a:p>
            <a:pPr marL="285750" indent="-285750">
              <a:buFont typeface="Arial" panose="020B0604020202020204" pitchFamily="34" charset="0"/>
              <a:buChar char="•"/>
            </a:pPr>
            <a:endParaRPr lang="en-US" dirty="0"/>
          </a:p>
          <a:p>
            <a:r>
              <a:rPr lang="en-US" dirty="0"/>
              <a:t>Switch to Notebook</a:t>
            </a:r>
          </a:p>
          <a:p>
            <a:endParaRPr lang="en-US" dirty="0"/>
          </a:p>
        </p:txBody>
      </p:sp>
    </p:spTree>
    <p:extLst>
      <p:ext uri="{BB962C8B-B14F-4D97-AF65-F5344CB8AC3E}">
        <p14:creationId xmlns:p14="http://schemas.microsoft.com/office/powerpoint/2010/main" val="299878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a:defRPr/>
            </a:pPr>
            <a: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t>Load/save things quickly.</a:t>
            </a:r>
            <a:b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br>
            <a: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t>File/disk layout.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Find things quickly.</a:t>
            </a:r>
          </a:p>
        </p:txBody>
      </p:sp>
      <p:pic>
        <p:nvPicPr>
          <p:cNvPr id="4" name="Picture 3"/>
          <p:cNvPicPr>
            <a:picLocks noChangeAspect="1"/>
          </p:cNvPicPr>
          <p:nvPr/>
        </p:nvPicPr>
        <p:blipFill>
          <a:blip r:embed="rId2"/>
          <a:stretch>
            <a:fillRect/>
          </a:stretch>
        </p:blipFill>
        <p:spPr>
          <a:xfrm>
            <a:off x="3874495" y="32517"/>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2724150"/>
            <a:ext cx="1705879" cy="1066800"/>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00B7026F-7C57-3E46-2FD1-D9D6BA892ABF}"/>
              </a:ext>
            </a:extLst>
          </p:cNvPr>
          <p:cNvSpPr/>
          <p:nvPr/>
        </p:nvSpPr>
        <p:spPr>
          <a:xfrm>
            <a:off x="4274472" y="2017666"/>
            <a:ext cx="867679" cy="461665"/>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82435</TotalTime>
  <Words>5210</Words>
  <Application>Microsoft Macintosh PowerPoint</Application>
  <PresentationFormat>On-screen Show (16:9)</PresentationFormat>
  <Paragraphs>566</Paragraphs>
  <Slides>74</Slides>
  <Notes>43</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74</vt:i4>
      </vt:variant>
    </vt:vector>
  </HeadingPairs>
  <TitlesOfParts>
    <vt:vector size="90" baseType="lpstr">
      <vt:lpstr>Amazon Ember</vt:lpstr>
      <vt:lpstr>Arial</vt:lpstr>
      <vt:lpstr>Calibri</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5_db-5-grey</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DBMS Arch.</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Basic Concepts</vt:lpstr>
      <vt:lpstr>PowerPoint Presentation</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PowerPoint Presentation</vt:lpstr>
      <vt:lpstr>Simplistic Classification (https://medium.com/swlh/4-types-of-nosql-databases-d88ad21f7d3b)</vt:lpstr>
      <vt:lpstr>One Taxonomy</vt:lpstr>
      <vt:lpstr>PowerPoint Presentation</vt:lpstr>
      <vt:lpstr>PowerPoint Presentation</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623</cp:revision>
  <cp:lastPrinted>2018-11-15T21:01:50Z</cp:lastPrinted>
  <dcterms:created xsi:type="dcterms:W3CDTF">2010-04-12T23:12:02Z</dcterms:created>
  <dcterms:modified xsi:type="dcterms:W3CDTF">2024-03-28T08:19:51Z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